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notesMasterIdLst>
    <p:notesMasterId r:id="rId10"/>
  </p:notesMasterIdLst>
  <p:handoutMasterIdLst>
    <p:handoutMasterId r:id="rId11"/>
  </p:handoutMasterIdLst>
  <p:sldIdLst>
    <p:sldId id="308" r:id="rId2"/>
    <p:sldId id="291" r:id="rId3"/>
    <p:sldId id="300" r:id="rId4"/>
    <p:sldId id="301" r:id="rId5"/>
    <p:sldId id="306" r:id="rId6"/>
    <p:sldId id="307" r:id="rId7"/>
    <p:sldId id="302" r:id="rId8"/>
    <p:sldId id="305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1D1DFF"/>
    <a:srgbClr val="2D15BD"/>
    <a:srgbClr val="CCCCFF"/>
    <a:srgbClr val="B2B2B2"/>
    <a:srgbClr val="FF99FF"/>
    <a:srgbClr val="CC0066"/>
    <a:srgbClr val="CCCC00"/>
    <a:srgbClr val="00800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568" autoAdjust="0"/>
    <p:restoredTop sz="94660"/>
  </p:normalViewPr>
  <p:slideViewPr>
    <p:cSldViewPr>
      <p:cViewPr varScale="1">
        <p:scale>
          <a:sx n="88" d="100"/>
          <a:sy n="88" d="100"/>
        </p:scale>
        <p:origin x="85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1105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83A13BA-890A-4C31-B245-2D2C7CC680FE}" type="datetimeFigureOut">
              <a:rPr lang="fa-IR" smtClean="0"/>
              <a:pPr/>
              <a:t>08/01/1436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AF2404B2-A6E8-4D6E-BFB8-474CFFDDEEC6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168780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578533-AC4A-40C2-B70F-533C36C6413A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6DCE25-805E-430A-8F23-6809AF1AE7B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483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374644-FF07-4494-9337-C68A168E1594}" type="slidenum">
              <a:rPr lang="en-US" smtClean="0"/>
              <a:pPr>
                <a:defRPr/>
              </a:pPr>
              <a:t>3</a:t>
            </a:fld>
            <a:endParaRPr lang="en-US" dirty="0" smtClean="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3637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21D6F3-5DB1-490A-80F7-E4691B877827}" type="slidenum">
              <a:rPr lang="en-US" smtClean="0"/>
              <a:pPr>
                <a:defRPr/>
              </a:pPr>
              <a:t>4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30211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21D6F3-5DB1-490A-80F7-E4691B877827}" type="slidenum">
              <a:rPr lang="en-US" smtClean="0"/>
              <a:pPr>
                <a:defRPr/>
              </a:pPr>
              <a:t>5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004659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121D6F3-5DB1-490A-80F7-E4691B877827}" type="slidenum">
              <a:rPr lang="en-US" smtClean="0"/>
              <a:pPr>
                <a:defRPr/>
              </a:pPr>
              <a:t>6</a:t>
            </a:fld>
            <a:endParaRPr lang="en-US" dirty="0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14065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C3F7C1-086E-4E98-9EA2-BF349BFDE535}" type="slidenum">
              <a:rPr lang="en-US" smtClean="0"/>
              <a:pPr>
                <a:defRPr/>
              </a:pPr>
              <a:t>7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235419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BC3F7C1-086E-4E98-9EA2-BF349BFDE535}" type="slidenum">
              <a:rPr lang="en-US" smtClean="0"/>
              <a:pPr>
                <a:defRPr/>
              </a:pPr>
              <a:t>8</a:t>
            </a:fld>
            <a:endParaRPr lang="en-US" dirty="0" smtClean="0"/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79986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815AC6-34F0-4E85-A484-AF4D9A85CC3F}" type="datetimeFigureOut">
              <a:rPr lang="en-US" smtClean="0"/>
              <a:pPr/>
              <a:t>5/19/2015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888A9C-7D57-403C-B37E-4DEB35AB23F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4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&#1579;&#1576;&#1578;%20&#1575;&#1582;&#1578;&#1585;&#1575;&#1593;.docx" TargetMode="External"/><Relationship Id="rId3" Type="http://schemas.openxmlformats.org/officeDocument/2006/relationships/slide" Target="slide4.xml"/><Relationship Id="rId7" Type="http://schemas.openxmlformats.org/officeDocument/2006/relationships/hyperlink" Target="&#1605;&#1602;&#1575;&#1604;&#1607;.docx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hyperlink" Target="&#1591;&#1585;&#1581;%20&#1662;&#1688;&#1608;&#1607;&#1588;&#1610;.docx" TargetMode="External"/><Relationship Id="rId5" Type="http://schemas.openxmlformats.org/officeDocument/2006/relationships/slide" Target="slide6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&#1579;&#1576;&#1578;%20&#1575;&#1582;&#1578;&#1585;&#1575;&#1593;.docx" TargetMode="External"/><Relationship Id="rId3" Type="http://schemas.openxmlformats.org/officeDocument/2006/relationships/slide" Target="slide4.xml"/><Relationship Id="rId7" Type="http://schemas.openxmlformats.org/officeDocument/2006/relationships/hyperlink" Target="&#1605;&#1602;&#1575;&#1604;&#1607;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hyperlink" Target="&#1591;&#1585;&#1581;%20&#1662;&#1688;&#1608;&#1607;&#1588;&#1610;.docx" TargetMode="External"/><Relationship Id="rId5" Type="http://schemas.openxmlformats.org/officeDocument/2006/relationships/slide" Target="slide6.xml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&#1579;&#1576;&#1578;%20&#1575;&#1582;&#1578;&#1585;&#1575;&#1593;.docx" TargetMode="External"/><Relationship Id="rId3" Type="http://schemas.openxmlformats.org/officeDocument/2006/relationships/slide" Target="slide4.xml"/><Relationship Id="rId7" Type="http://schemas.openxmlformats.org/officeDocument/2006/relationships/hyperlink" Target="&#1605;&#1602;&#1575;&#1604;&#1607;.docx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hyperlink" Target="&#1591;&#1585;&#1581;%20&#1662;&#1688;&#1608;&#1607;&#1588;&#1610;.docx" TargetMode="External"/><Relationship Id="rId5" Type="http://schemas.openxmlformats.org/officeDocument/2006/relationships/slide" Target="slide6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6477000"/>
          </a:xfrm>
        </p:spPr>
        <p:txBody>
          <a:bodyPr>
            <a:noAutofit/>
          </a:bodyPr>
          <a:lstStyle/>
          <a:p>
            <a:pPr rtl="1">
              <a:lnSpc>
                <a:spcPct val="150000"/>
              </a:lnSpc>
              <a:spcBef>
                <a:spcPts val="1200"/>
              </a:spcBef>
            </a:pPr>
            <a:r>
              <a:rPr lang="fa-IR" sz="3600" dirty="0" smtClean="0">
                <a:cs typeface="2  Jadid" panose="00000700000000000000" pitchFamily="2" charset="-78"/>
              </a:rPr>
              <a:t>باسلام</a:t>
            </a:r>
            <a:r>
              <a:rPr lang="fa-IR" sz="3600" dirty="0" smtClean="0">
                <a:cs typeface="B Mitra" panose="00000400000000000000" pitchFamily="2" charset="-78"/>
              </a:rPr>
              <a:t/>
            </a:r>
            <a:br>
              <a:rPr lang="fa-IR" sz="3600" dirty="0" smtClean="0">
                <a:cs typeface="B Mitra" panose="00000400000000000000" pitchFamily="2" charset="-78"/>
              </a:rPr>
            </a:br>
            <a:r>
              <a:rPr lang="fa-IR" sz="2400" dirty="0" smtClean="0">
                <a:cs typeface="Titr" panose="00000700000000000000" pitchFamily="2" charset="-78"/>
              </a:rPr>
              <a:t>لطفاً كليه اطلاعاتي كه در اين پاورپوينت خواسته شده علاوه بر پاسخي كه ميدهيد با هايپرلينك امكان نمايش اطلاعات را هم فراهم نماييد.</a:t>
            </a:r>
            <a:r>
              <a:rPr lang="fa-IR" sz="3600" dirty="0" smtClean="0">
                <a:cs typeface="B Mitra" panose="00000400000000000000" pitchFamily="2" charset="-78"/>
              </a:rPr>
              <a:t/>
            </a:r>
            <a:br>
              <a:rPr lang="fa-IR" sz="3600" dirty="0" smtClean="0">
                <a:cs typeface="B Mitra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1- برروي اسم اعضا رزومه هاي كامل لينك شود.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2- در رديفهايي كه جلوي اسم پژوهشگران فعاليتهاي پژوهشي به تفكيك خواسته شده آن قسمت از رزومه فرد پژوهشگر تهيه و لينك شود (مثلا در قسمت مقالات فقط مقاله ها لينك داده شود)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3- بر روي عملكرد </a:t>
            </a:r>
            <a:r>
              <a:rPr lang="fa-IR" sz="2800" u="sng" dirty="0" smtClean="0">
                <a:cs typeface="B Nazanin" panose="00000400000000000000" pitchFamily="2" charset="-78"/>
              </a:rPr>
              <a:t>گروه ها </a:t>
            </a:r>
            <a:r>
              <a:rPr lang="fa-IR" sz="2800" dirty="0" smtClean="0">
                <a:cs typeface="B Nazanin" panose="00000400000000000000" pitchFamily="2" charset="-78"/>
              </a:rPr>
              <a:t>و </a:t>
            </a:r>
            <a:r>
              <a:rPr lang="fa-IR" sz="2800" u="sng" dirty="0" smtClean="0">
                <a:cs typeface="B Nazanin" panose="00000400000000000000" pitchFamily="2" charset="-78"/>
              </a:rPr>
              <a:t>كل واحد </a:t>
            </a:r>
            <a:r>
              <a:rPr lang="fa-IR" sz="2800" dirty="0" smtClean="0">
                <a:cs typeface="B Nazanin" panose="00000400000000000000" pitchFamily="2" charset="-78"/>
              </a:rPr>
              <a:t>آن قسمت از پرسشنامه كه حاوي آن اطلاعات است گزيده و هايپرلينك شود.</a:t>
            </a:r>
            <a:br>
              <a:rPr lang="fa-IR" sz="2800" dirty="0" smtClean="0">
                <a:cs typeface="B Nazanin" panose="00000400000000000000" pitchFamily="2" charset="-78"/>
              </a:rPr>
            </a:br>
            <a:r>
              <a:rPr lang="fa-IR" sz="2800" dirty="0" smtClean="0">
                <a:cs typeface="B Nazanin" panose="00000400000000000000" pitchFamily="2" charset="-78"/>
              </a:rPr>
              <a:t>4- شماره تلفن 82233455 خانم زارع پاسخگوي سوالات احتمالي مي باشند.</a:t>
            </a:r>
            <a:endParaRPr lang="en-US" sz="2800" dirty="0"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8817264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0" y="152400"/>
            <a:ext cx="2362200" cy="715962"/>
          </a:xfrm>
        </p:spPr>
        <p:txBody>
          <a:bodyPr>
            <a:normAutofit/>
          </a:bodyPr>
          <a:lstStyle/>
          <a:p>
            <a:pPr rtl="1"/>
            <a:r>
              <a:rPr lang="fa-I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مشخصات کلی:</a:t>
            </a:r>
            <a:endParaRPr lang="fa-IR" sz="320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1D1DFF"/>
              </a:solidFill>
              <a:cs typeface="B Nazanin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763000" cy="5105400"/>
          </a:xfrm>
        </p:spPr>
        <p:txBody>
          <a:bodyPr>
            <a:normAutofit/>
          </a:bodyPr>
          <a:lstStyle/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تاريخ اخذ موافقت اصولي:			وابسته به دانشگاه: 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نوع در خواست: قطعی			</a:t>
            </a:r>
            <a:r>
              <a:rPr lang="fa-IR" sz="1800" b="1" dirty="0" smtClean="0">
                <a:cs typeface="B Nazanin" pitchFamily="2" charset="-78"/>
              </a:rPr>
              <a:t>پرسشنامه </a:t>
            </a:r>
            <a:r>
              <a:rPr lang="fa-IR" sz="1800" b="1" dirty="0">
                <a:cs typeface="B Nazanin" pitchFamily="2" charset="-78"/>
              </a:rPr>
              <a:t>تبدیل وضعیت:</a:t>
            </a:r>
            <a:endParaRPr lang="fa-IR" sz="1800" b="1" dirty="0" smtClean="0">
              <a:solidFill>
                <a:srgbClr val="1D1DFF"/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  <a:hlinkClick r:id="rId2" action="ppaction://hlinksldjump"/>
              </a:rPr>
              <a:t>محورهاي فعاليت:</a:t>
            </a:r>
            <a:endParaRPr lang="fa-IR" sz="1800" b="1" dirty="0" smtClean="0">
              <a:solidFill>
                <a:srgbClr val="1D1DFF"/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smtClean="0">
                <a:cs typeface="B Nazanin" pitchFamily="2" charset="-78"/>
              </a:rPr>
              <a:t>اعضاء:    </a:t>
            </a:r>
            <a:r>
              <a:rPr lang="fa-IR" sz="1800" b="1" dirty="0" smtClean="0">
                <a:cs typeface="B Nazanin" pitchFamily="2" charset="-78"/>
              </a:rPr>
              <a:t>نفر				رئيس واحد:	</a:t>
            </a:r>
            <a:endParaRPr lang="fa-IR" sz="1800" b="1" dirty="0" smtClean="0">
              <a:solidFill>
                <a:srgbClr val="1D1DFF"/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  <a:hlinkClick r:id="rId3" action="ppaction://hlinksldjump"/>
              </a:rPr>
              <a:t>عملكرد كل واحد پژوهشي:</a:t>
            </a:r>
            <a:endParaRPr lang="fa-IR" sz="1800" b="1" dirty="0" smtClean="0">
              <a:solidFill>
                <a:srgbClr val="1D1DFF"/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تعداد كل طرح ها:                		اعتبار كل طرح ها:		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تعداد كل مقالات:			تعداد كتاب ها:         </a:t>
            </a:r>
            <a:r>
              <a:rPr lang="fa-IR" sz="1800" b="1" dirty="0">
                <a:solidFill>
                  <a:srgbClr val="1D1DFF"/>
                </a:solidFill>
                <a:cs typeface="B Nazanin" pitchFamily="2" charset="-78"/>
              </a:rPr>
              <a:t>	</a:t>
            </a: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	تعداد ثبت اختراع ها:</a:t>
            </a:r>
            <a:endParaRPr lang="fa-IR" sz="1800" b="1" dirty="0">
              <a:solidFill>
                <a:srgbClr val="1D1DFF"/>
              </a:solidFill>
              <a:cs typeface="B Nazanin" pitchFamily="2" charset="-78"/>
            </a:endParaRPr>
          </a:p>
          <a:p>
            <a:pPr algn="r" rtl="1">
              <a:lnSpc>
                <a:spcPct val="200000"/>
              </a:lnSpc>
              <a:spcBef>
                <a:spcPts val="600"/>
              </a:spcBef>
              <a:buFont typeface="Wingdings" pitchFamily="2" charset="2"/>
              <a:buChar char="v"/>
            </a:pPr>
            <a:r>
              <a:rPr lang="fa-IR" sz="1800" b="1" dirty="0" smtClean="0">
                <a:solidFill>
                  <a:srgbClr val="1D1DFF"/>
                </a:solidFill>
                <a:cs typeface="B Nazanin" pitchFamily="2" charset="-78"/>
              </a:rPr>
              <a:t>نشاني:</a:t>
            </a:r>
          </a:p>
          <a:p>
            <a:pPr marL="0" indent="0" algn="r" rtl="1">
              <a:lnSpc>
                <a:spcPct val="200000"/>
              </a:lnSpc>
              <a:spcBef>
                <a:spcPts val="600"/>
              </a:spcBef>
              <a:buNone/>
            </a:pPr>
            <a:endParaRPr lang="fa-IR" sz="1800" b="1" dirty="0" smtClean="0">
              <a:solidFill>
                <a:srgbClr val="1D1DFF"/>
              </a:solidFill>
              <a:cs typeface="B Nazanin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pic>
        <p:nvPicPr>
          <p:cNvPr id="4107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305800" y="59436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" name="Left Arrow 33">
            <a:hlinkClick r:id="rId5" action="ppaction://hlinksldjump"/>
          </p:cNvPr>
          <p:cNvSpPr/>
          <p:nvPr/>
        </p:nvSpPr>
        <p:spPr>
          <a:xfrm>
            <a:off x="76200" y="6096000"/>
            <a:ext cx="685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90600" y="381000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موضوع فعالیت: </a:t>
            </a:r>
            <a:endParaRPr lang="fa-IR" sz="3200" dirty="0">
              <a:ln>
                <a:solidFill>
                  <a:srgbClr val="2D15BD"/>
                </a:solidFill>
              </a:ln>
              <a:solidFill>
                <a:schemeClr val="accent5">
                  <a:lumMod val="60000"/>
                  <a:lumOff val="40000"/>
                </a:schemeClr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33400" y="1371600"/>
            <a:ext cx="8305799" cy="34086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dirty="0" smtClean="0">
                <a:solidFill>
                  <a:srgbClr val="1D1DFF"/>
                </a:solidFill>
                <a:cs typeface="B Nazanin" pitchFamily="2" charset="-78"/>
              </a:rPr>
              <a:t>1.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dirty="0" smtClean="0">
                <a:solidFill>
                  <a:srgbClr val="1D1DFF"/>
                </a:solidFill>
                <a:cs typeface="B Nazanin" pitchFamily="2" charset="-78"/>
              </a:rPr>
              <a:t>2.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dirty="0" smtClean="0">
                <a:solidFill>
                  <a:srgbClr val="1D1DFF"/>
                </a:solidFill>
                <a:cs typeface="B Nazanin" pitchFamily="2" charset="-78"/>
              </a:rPr>
              <a:t>3.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dirty="0" smtClean="0">
                <a:solidFill>
                  <a:srgbClr val="1D1DFF"/>
                </a:solidFill>
                <a:cs typeface="B Nazanin" pitchFamily="2" charset="-78"/>
              </a:rPr>
              <a:t>4.</a:t>
            </a:r>
          </a:p>
          <a:p>
            <a:pPr algn="r" rtl="1">
              <a:lnSpc>
                <a:spcPct val="200000"/>
              </a:lnSpc>
              <a:spcBef>
                <a:spcPts val="600"/>
              </a:spcBef>
              <a:spcAft>
                <a:spcPts val="600"/>
              </a:spcAft>
            </a:pPr>
            <a:r>
              <a:rPr lang="fa-IR" dirty="0" smtClean="0">
                <a:solidFill>
                  <a:srgbClr val="1D1DFF"/>
                </a:solidFill>
                <a:cs typeface="B Nazanin" pitchFamily="2" charset="-78"/>
              </a:rPr>
              <a:t>5.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4449682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cs typeface="Titr" pitchFamily="2" charset="-78"/>
            </a:endParaRPr>
          </a:p>
        </p:txBody>
      </p:sp>
      <p:pic>
        <p:nvPicPr>
          <p:cNvPr id="3077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534400" y="6324600"/>
            <a:ext cx="495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/>
          <p:nvPr/>
        </p:nvSpPr>
        <p:spPr>
          <a:xfrm>
            <a:off x="357554" y="228600"/>
            <a:ext cx="86106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پژوهشگران گروه 1</a:t>
            </a:r>
          </a:p>
          <a:p>
            <a:pPr algn="r" rtl="1">
              <a:defRPr/>
            </a:pPr>
            <a:r>
              <a:rPr lang="fa-IR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موضوع فعاليت</a:t>
            </a:r>
          </a:p>
        </p:txBody>
      </p:sp>
      <p:sp>
        <p:nvSpPr>
          <p:cNvPr id="6" name="Left Arrow 5">
            <a:hlinkClick r:id="rId5" action="ppaction://hlinksldjump"/>
          </p:cNvPr>
          <p:cNvSpPr/>
          <p:nvPr/>
        </p:nvSpPr>
        <p:spPr>
          <a:xfrm>
            <a:off x="76200" y="6400800"/>
            <a:ext cx="685800" cy="438150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2400" y="4528066"/>
            <a:ext cx="8877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cs typeface="B Nazanin" pitchFamily="2" charset="-78"/>
              </a:rPr>
              <a:t>عملكرد گروه پس از اخذ موافقت اصولي: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833328"/>
              </p:ext>
            </p:extLst>
          </p:nvPr>
        </p:nvGraphicFramePr>
        <p:xfrm>
          <a:off x="380999" y="1143000"/>
          <a:ext cx="8589724" cy="2727961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299779"/>
                <a:gridCol w="729380"/>
                <a:gridCol w="1324831"/>
                <a:gridCol w="564087"/>
                <a:gridCol w="757855"/>
                <a:gridCol w="859929"/>
                <a:gridCol w="498232"/>
                <a:gridCol w="785446"/>
                <a:gridCol w="1770185"/>
              </a:tblGrid>
              <a:tr h="533401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نام و نام خانوادگی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مدرک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رشته و گرایش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رتبه علمي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نحوه همكاري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فعاليتهاي مرتبط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محل </a:t>
                      </a:r>
                      <a:r>
                        <a:rPr lang="fa-IR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خدمت</a:t>
                      </a:r>
                      <a:r>
                        <a:rPr lang="fa-IR" sz="1400" b="1" baseline="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 فعلي</a:t>
                      </a:r>
                      <a:endParaRPr lang="en-US" sz="14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259"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طرح پژوهشي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7" action="ppaction://hlinkfile"/>
                        </a:rPr>
                        <a:t>مقاله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8" action="ppaction://hlinkfile"/>
                        </a:rPr>
                        <a:t>دستاورد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پژوهشگر شاخص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  <a:hlinkClick r:id="rId6" action="ppaction://hlinkfile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796724"/>
              </p:ext>
            </p:extLst>
          </p:nvPr>
        </p:nvGraphicFramePr>
        <p:xfrm>
          <a:off x="135698" y="5029200"/>
          <a:ext cx="8872603" cy="1148316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311057"/>
                <a:gridCol w="1359074"/>
                <a:gridCol w="1308970"/>
                <a:gridCol w="1310014"/>
                <a:gridCol w="667010"/>
                <a:gridCol w="643004"/>
                <a:gridCol w="419622"/>
                <a:gridCol w="469726"/>
                <a:gridCol w="618994"/>
                <a:gridCol w="765132"/>
              </a:tblGrid>
              <a:tr h="3863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مقالات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كتب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تفاهم نامه 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ساير دستاوردها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1640"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پژوهشي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ترويجي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ISI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564"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cs typeface="Titr" pitchFamily="2" charset="-78"/>
            </a:endParaRPr>
          </a:p>
        </p:txBody>
      </p:sp>
      <p:pic>
        <p:nvPicPr>
          <p:cNvPr id="3077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534400" y="6324600"/>
            <a:ext cx="495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eft Arrow 5">
            <a:hlinkClick r:id="rId5" action="ppaction://hlinksldjump"/>
          </p:cNvPr>
          <p:cNvSpPr/>
          <p:nvPr/>
        </p:nvSpPr>
        <p:spPr>
          <a:xfrm>
            <a:off x="76200" y="6400800"/>
            <a:ext cx="685800" cy="438150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4528066"/>
            <a:ext cx="8877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cs typeface="B Nazanin" pitchFamily="2" charset="-78"/>
              </a:rPr>
              <a:t>عملكرد گروه پس از اخذ موافقت اصولي: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208" y="114181"/>
            <a:ext cx="861060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پژوهشگران گروه </a:t>
            </a:r>
            <a:r>
              <a:rPr lang="fa-IR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2</a:t>
            </a:r>
            <a:endParaRPr lang="fa-IR" sz="3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cs typeface="B Nazanin" pitchFamily="2" charset="-78"/>
            </a:endParaRPr>
          </a:p>
          <a:p>
            <a:pPr algn="r" rtl="1">
              <a:defRPr/>
            </a:pPr>
            <a:r>
              <a:rPr lang="fa-IR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موضوع فعاليت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833328"/>
              </p:ext>
            </p:extLst>
          </p:nvPr>
        </p:nvGraphicFramePr>
        <p:xfrm>
          <a:off x="380999" y="1143000"/>
          <a:ext cx="8589724" cy="2727961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299779"/>
                <a:gridCol w="729380"/>
                <a:gridCol w="1324831"/>
                <a:gridCol w="564087"/>
                <a:gridCol w="757855"/>
                <a:gridCol w="859929"/>
                <a:gridCol w="498232"/>
                <a:gridCol w="785446"/>
                <a:gridCol w="1770185"/>
              </a:tblGrid>
              <a:tr h="533401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نام و نام خانوادگی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مدرک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رشته و گرایش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رتبه علمي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نحوه همكاري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فعاليتهاي مرتبط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محل </a:t>
                      </a:r>
                      <a:r>
                        <a:rPr lang="fa-IR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خدمت</a:t>
                      </a:r>
                      <a:r>
                        <a:rPr lang="fa-IR" sz="1400" b="1" baseline="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 فعلي</a:t>
                      </a:r>
                      <a:endParaRPr lang="en-US" sz="14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259"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طرح پژوهشي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7" action="ppaction://hlinkfile"/>
                        </a:rPr>
                        <a:t>مقاله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8" action="ppaction://hlinkfile"/>
                        </a:rPr>
                        <a:t>دستاورد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پژوهشگر شاخص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  <a:hlinkClick r:id="rId6" action="ppaction://hlinkfile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2796724"/>
              </p:ext>
            </p:extLst>
          </p:nvPr>
        </p:nvGraphicFramePr>
        <p:xfrm>
          <a:off x="135698" y="5029200"/>
          <a:ext cx="8872603" cy="1148316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311057"/>
                <a:gridCol w="1359074"/>
                <a:gridCol w="1308970"/>
                <a:gridCol w="1310014"/>
                <a:gridCol w="667010"/>
                <a:gridCol w="643004"/>
                <a:gridCol w="419622"/>
                <a:gridCol w="469726"/>
                <a:gridCol w="618994"/>
                <a:gridCol w="765132"/>
              </a:tblGrid>
              <a:tr h="3863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مقالات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كتب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تفاهم نامه 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ساير دستاوردها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1640"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پژوهشي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ترويجي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ISI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564"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6128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cs typeface="Titr" pitchFamily="2" charset="-78"/>
            </a:endParaRPr>
          </a:p>
        </p:txBody>
      </p:sp>
      <p:pic>
        <p:nvPicPr>
          <p:cNvPr id="3077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686800" y="6348046"/>
            <a:ext cx="4953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Left Arrow 5">
            <a:hlinkClick r:id="rId5" action="ppaction://hlinksldjump"/>
          </p:cNvPr>
          <p:cNvSpPr/>
          <p:nvPr/>
        </p:nvSpPr>
        <p:spPr>
          <a:xfrm>
            <a:off x="76200" y="6400800"/>
            <a:ext cx="685800" cy="438150"/>
          </a:xfrm>
          <a:prstGeom prst="leftArrow">
            <a:avLst>
              <a:gd name="adj1" fmla="val 50000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4528066"/>
            <a:ext cx="88773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defRPr/>
            </a:pPr>
            <a:r>
              <a:rPr lang="fa-IR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cs typeface="B Nazanin" pitchFamily="2" charset="-78"/>
              </a:rPr>
              <a:t>عملكرد گروه پس از اخذ موافقت اصولي: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8600" y="228600"/>
            <a:ext cx="8705850" cy="8002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پژوهشگران گروه </a:t>
            </a:r>
            <a:r>
              <a:rPr lang="fa-IR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3</a:t>
            </a:r>
            <a:endParaRPr lang="fa-IR" sz="30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cs typeface="B Nazanin" pitchFamily="2" charset="-78"/>
            </a:endParaRPr>
          </a:p>
          <a:p>
            <a:pPr algn="r" rtl="1">
              <a:defRPr/>
            </a:pPr>
            <a:r>
              <a:rPr lang="fa-IR" sz="1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cs typeface="B Nazanin" pitchFamily="2" charset="-78"/>
              </a:rPr>
              <a:t>موضوع فعاليت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7833328"/>
              </p:ext>
            </p:extLst>
          </p:nvPr>
        </p:nvGraphicFramePr>
        <p:xfrm>
          <a:off x="380999" y="1143000"/>
          <a:ext cx="8589724" cy="2727961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299779"/>
                <a:gridCol w="729380"/>
                <a:gridCol w="1324831"/>
                <a:gridCol w="564087"/>
                <a:gridCol w="757855"/>
                <a:gridCol w="859929"/>
                <a:gridCol w="498232"/>
                <a:gridCol w="785446"/>
                <a:gridCol w="1770185"/>
              </a:tblGrid>
              <a:tr h="533401"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نام و نام خانوادگی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مدرک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6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رشته و گرایش تحصیلی</a:t>
                      </a:r>
                      <a:endParaRPr lang="en-US" sz="16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رتبه علمي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نحوه همكاري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kern="120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فعاليتهاي مرتبط</a:t>
                      </a:r>
                      <a:endParaRPr lang="en-US" sz="1600" b="1" kern="1200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محل </a:t>
                      </a:r>
                      <a:r>
                        <a:rPr lang="fa-IR" sz="1400" b="1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خدمت</a:t>
                      </a:r>
                      <a:r>
                        <a:rPr lang="fa-IR" sz="1400" b="1" baseline="0" dirty="0" smtClean="0">
                          <a:solidFill>
                            <a:srgbClr val="3333FF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 فعلي</a:t>
                      </a:r>
                      <a:endParaRPr lang="en-US" sz="1400" b="1" dirty="0">
                        <a:solidFill>
                          <a:srgbClr val="3333FF"/>
                        </a:solidFill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05259"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طرح پژوهشي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7" action="ppaction://hlinkfile"/>
                        </a:rPr>
                        <a:t>مقاله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8" action="ppaction://hlinkfile"/>
                        </a:rPr>
                        <a:t>دستاورد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6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50520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600" b="1" u="none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  <a:hlinkClick r:id="rId6" action="ppaction://hlinkfile"/>
                        </a:rPr>
                        <a:t>پژوهشگر شاخص</a:t>
                      </a:r>
                      <a:endParaRPr lang="en-US" sz="1600" b="1" u="none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  <a:hlinkClick r:id="rId6" action="ppaction://hlinkfile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048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76200"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20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600"/>
                        </a:spcAft>
                      </a:pPr>
                      <a:endParaRPr lang="en-US" sz="1800" b="1" dirty="0"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a-IR" sz="18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165356"/>
              </p:ext>
            </p:extLst>
          </p:nvPr>
        </p:nvGraphicFramePr>
        <p:xfrm>
          <a:off x="135698" y="5029200"/>
          <a:ext cx="8872603" cy="1148316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311057"/>
                <a:gridCol w="1359074"/>
                <a:gridCol w="1308970"/>
                <a:gridCol w="1310014"/>
                <a:gridCol w="667010"/>
                <a:gridCol w="643004"/>
                <a:gridCol w="419622"/>
                <a:gridCol w="469726"/>
                <a:gridCol w="618994"/>
                <a:gridCol w="765132"/>
              </a:tblGrid>
              <a:tr h="38631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درون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برون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جاري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</a:t>
                      </a:r>
                      <a:r>
                        <a:rPr lang="fa-IR" sz="13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</a:t>
                      </a: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مقالات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كتب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تفاهم نامه 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3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ساير دستاوردها</a:t>
                      </a:r>
                      <a:endParaRPr lang="en-US" sz="13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311640"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پژوهشي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fa-IR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علمي ترويجي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ISI</a:t>
                      </a: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49564"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200" b="1" kern="1200" baseline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461287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28600" y="152400"/>
            <a:ext cx="83058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+mj-ea"/>
                <a:cs typeface="B Nazanin" pitchFamily="2" charset="-78"/>
              </a:rPr>
              <a:t>فعاليت </a:t>
            </a:r>
            <a:r>
              <a:rPr lang="fa-IR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+mj-ea"/>
                <a:cs typeface="B Nazanin" pitchFamily="2" charset="-78"/>
              </a:rPr>
              <a:t>هاي واحد پژوهشي پس از اخذ موافقت اصولی</a:t>
            </a:r>
          </a:p>
        </p:txBody>
      </p:sp>
      <p:pic>
        <p:nvPicPr>
          <p:cNvPr id="11272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458200" y="60960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" name="Table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3617870"/>
              </p:ext>
            </p:extLst>
          </p:nvPr>
        </p:nvGraphicFramePr>
        <p:xfrm>
          <a:off x="392724" y="1524000"/>
          <a:ext cx="8040076" cy="3815262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923076"/>
                <a:gridCol w="2043232"/>
                <a:gridCol w="2110154"/>
                <a:gridCol w="1963614"/>
              </a:tblGrid>
              <a:tr h="67764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درون</a:t>
                      </a:r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درون</a:t>
                      </a:r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جاری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درون</a:t>
                      </a:r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درون</a:t>
                      </a:r>
                      <a:r>
                        <a:rPr lang="fa-IR" sz="14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282A55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برون</a:t>
                      </a:r>
                      <a:r>
                        <a:rPr lang="fa-IR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جاری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برون</a:t>
                      </a:r>
                      <a:r>
                        <a:rPr lang="fa-IR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جاری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طرحهای برون</a:t>
                      </a:r>
                      <a:r>
                        <a:rPr lang="fa-IR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a-IR" sz="14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اعتبارطرحهای برون</a:t>
                      </a:r>
                      <a:r>
                        <a:rPr lang="fa-IR" sz="14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 سازمانی خاتمه یافته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1400" b="1" dirty="0" smtClean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282A55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algn="ctr" rtl="1"/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مقالات </a:t>
                      </a:r>
                      <a:r>
                        <a:rPr lang="en-US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ISI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مقالات علمی- ترویجی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مقالات علمی- ترویجی</a:t>
                      </a: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تعداد مقالات  كنفرانسي</a:t>
                      </a: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1400" b="1" dirty="0" smtClean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282A55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پايان نامه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تفاهم نامه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كتاب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400" b="1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B Nazanin" pitchFamily="2" charset="-78"/>
                        </a:rPr>
                        <a:t>ساير</a:t>
                      </a: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1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2963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7200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fa-IR" sz="1400" b="1" dirty="0" smtClean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kern="1200" dirty="0">
                        <a:solidFill>
                          <a:srgbClr val="282A55"/>
                        </a:solidFill>
                        <a:latin typeface="Times New Roman"/>
                        <a:ea typeface="Times New Roman"/>
                        <a:cs typeface="B Nazanin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endParaRPr lang="en-US" sz="1400" b="1" dirty="0">
                        <a:latin typeface="Times New Roman"/>
                        <a:ea typeface="Calibri"/>
                        <a:cs typeface="B Nazanin" pitchFamily="2" charset="-78"/>
                      </a:endParaRPr>
                    </a:p>
                  </a:txBody>
                  <a:tcPr marL="68580" marR="68580" marT="7200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0" y="0"/>
            <a:ext cx="9144000" cy="706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3200400" y="228600"/>
            <a:ext cx="26670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3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accent5">
                    <a:lumMod val="60000"/>
                    <a:lumOff val="40000"/>
                  </a:schemeClr>
                </a:solidFill>
                <a:latin typeface="+mj-lt"/>
                <a:ea typeface="+mj-ea"/>
                <a:cs typeface="B Nazanin" pitchFamily="2" charset="-78"/>
              </a:rPr>
              <a:t>فضا و امکانات </a:t>
            </a:r>
            <a:endParaRPr lang="en-US" sz="3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accent5">
                  <a:lumMod val="60000"/>
                  <a:lumOff val="40000"/>
                </a:schemeClr>
              </a:solidFill>
              <a:latin typeface="+mj-lt"/>
              <a:ea typeface="+mj-ea"/>
              <a:cs typeface="B Nazanin" pitchFamily="2" charset="-78"/>
            </a:endParaRPr>
          </a:p>
        </p:txBody>
      </p:sp>
      <p:pic>
        <p:nvPicPr>
          <p:cNvPr id="11272" name="Picture 1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lum bright="46000" contrast="-82000"/>
          </a:blip>
          <a:srcRect/>
          <a:stretch>
            <a:fillRect/>
          </a:stretch>
        </p:blipFill>
        <p:spPr bwMode="auto">
          <a:xfrm>
            <a:off x="8305800" y="6096000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2627874"/>
              </p:ext>
            </p:extLst>
          </p:nvPr>
        </p:nvGraphicFramePr>
        <p:xfrm>
          <a:off x="304796" y="1447800"/>
          <a:ext cx="8610604" cy="3505200"/>
        </p:xfrm>
        <a:graphic>
          <a:graphicData uri="http://schemas.openxmlformats.org/drawingml/2006/table">
            <a:tbl>
              <a:tblPr rtl="1" firstRow="1" firstCol="1" bandRow="1">
                <a:effectLst/>
                <a:tableStyleId>{C4B1156A-380E-4F78-BDF5-A606A8083BF9}</a:tableStyleId>
              </a:tblPr>
              <a:tblGrid>
                <a:gridCol w="1501141"/>
                <a:gridCol w="944880"/>
                <a:gridCol w="2377440"/>
                <a:gridCol w="906780"/>
                <a:gridCol w="2020514"/>
                <a:gridCol w="859849"/>
              </a:tblGrid>
              <a:tr h="654711">
                <a:tc gridSpan="2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فضای فیزیکی (متراژ)</a:t>
                      </a: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>
                          <a:latin typeface="Times New Roman"/>
                          <a:ea typeface="Times New Roman"/>
                          <a:cs typeface="B Nazanin"/>
                        </a:rPr>
                        <a:t>امکانات</a:t>
                      </a:r>
                      <a:endParaRPr lang="en-US" sz="17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572286"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1700" b="1" kern="1200" dirty="0" smtClean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کل مساحت زیربنا</a:t>
                      </a:r>
                      <a:endParaRPr lang="en-US" sz="1700" b="1" kern="1200" dirty="0" smtClean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کتب فارسی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کتب غیر فارسی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</a:tr>
              <a:tr h="6834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کتابخانه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عناوین مجلات فارسی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عناوین مجلات غیر فارسی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</a:tr>
              <a:tr h="9112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آزمایشگاه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آزمایشگاه‌ها در زمینه فعالیت گروه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اشتراک بانک­های اطلاعاتی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</a:tr>
              <a:tr h="68346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kern="1200" dirty="0">
                          <a:solidFill>
                            <a:schemeClr val="dk1"/>
                          </a:solidFill>
                          <a:latin typeface="Times New Roman"/>
                          <a:ea typeface="Times New Roman"/>
                          <a:cs typeface="B Nazanin"/>
                        </a:rPr>
                        <a:t>کارگاه</a:t>
                      </a:r>
                      <a:endParaRPr lang="en-US" sz="1700" b="1" kern="1200" dirty="0">
                        <a:solidFill>
                          <a:schemeClr val="dk1"/>
                        </a:solidFill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700" b="1" dirty="0">
                          <a:latin typeface="Times New Roman"/>
                          <a:ea typeface="Times New Roman"/>
                          <a:cs typeface="B Nazanin"/>
                        </a:rPr>
                        <a:t>تعداد کارگاه‌ها در زمینه فعالیت گروه</a:t>
                      </a:r>
                      <a:endParaRPr lang="en-US" sz="1700" b="1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7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700" b="1" dirty="0" smtClean="0">
                          <a:latin typeface="Times New Roman"/>
                          <a:ea typeface="Times New Roman"/>
                          <a:cs typeface="B Nazanin"/>
                        </a:rPr>
                        <a:t>تعداد كامپيوتر</a:t>
                      </a:r>
                      <a:endParaRPr lang="ar-SA" sz="1700" b="1" dirty="0"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ar-SA" sz="1700" dirty="0">
                        <a:latin typeface="Times New Roman"/>
                        <a:ea typeface="Times New Roman"/>
                        <a:cs typeface="B Nazanin"/>
                      </a:endParaRPr>
                    </a:p>
                  </a:txBody>
                  <a:tcPr marL="68580" marR="68580" marT="0" marB="0" anchor="ctr">
                    <a:cell3D prstMaterial="dkEdge">
                      <a:bevel w="25400" h="25400" prst="angle"/>
                      <a:lightRig rig="flood" dir="t"/>
                    </a:cell3D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5645288"/>
              </p:ext>
            </p:extLst>
          </p:nvPr>
        </p:nvGraphicFramePr>
        <p:xfrm>
          <a:off x="1524000" y="6410960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fa-IR" dirty="0" smtClean="0">
                          <a:cs typeface="B Titr" pitchFamily="2" charset="-78"/>
                        </a:rPr>
                        <a:t>دانشگاه</a:t>
                      </a:r>
                      <a:endParaRPr lang="en-US" dirty="0"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a-IR" sz="1800" dirty="0" smtClean="0">
                          <a:solidFill>
                            <a:schemeClr val="bg1"/>
                          </a:solidFill>
                          <a:cs typeface="B Titr" pitchFamily="2" charset="-78"/>
                        </a:rPr>
                        <a:t>نام واحد پژوهشي</a:t>
                      </a:r>
                      <a:endParaRPr lang="en-US" sz="1800" dirty="0" smtClean="0">
                        <a:solidFill>
                          <a:schemeClr val="bg1"/>
                        </a:solidFill>
                        <a:cs typeface="B Titr" pitchFamily="2" charset="-78"/>
                      </a:endParaRPr>
                    </a:p>
                  </a:txBody>
                  <a:tcPr>
                    <a:solidFill>
                      <a:schemeClr val="accent3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علوم رفتار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2359</TotalTime>
  <Words>387</Words>
  <Application>Microsoft Office PowerPoint</Application>
  <PresentationFormat>On-screen Show (4:3)</PresentationFormat>
  <Paragraphs>143</Paragraphs>
  <Slides>8</Slides>
  <Notes>6</Notes>
  <HiddenSlides>1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2  Jadid</vt:lpstr>
      <vt:lpstr>Arial</vt:lpstr>
      <vt:lpstr>B Mitra</vt:lpstr>
      <vt:lpstr>B Nazanin</vt:lpstr>
      <vt:lpstr>B Titr</vt:lpstr>
      <vt:lpstr>Calibri</vt:lpstr>
      <vt:lpstr>Georgia</vt:lpstr>
      <vt:lpstr>Times New Roman</vt:lpstr>
      <vt:lpstr>Titr</vt:lpstr>
      <vt:lpstr>Wingdings</vt:lpstr>
      <vt:lpstr>علوم رفتاری</vt:lpstr>
      <vt:lpstr>باسلام لطفاً كليه اطلاعاتي كه در اين پاورپوينت خواسته شده علاوه بر پاسخي كه ميدهيد با هايپرلينك امكان نمايش اطلاعات را هم فراهم نماييد. 1- برروي اسم اعضا رزومه هاي كامل لينك شود. 2- در رديفهايي كه جلوي اسم پژوهشگران فعاليتهاي پژوهشي به تفكيك خواسته شده آن قسمت از رزومه فرد پژوهشگر تهيه و لينك شود (مثلا در قسمت مقالات فقط مقاله ها لينك داده شود) 3- بر روي عملكرد گروه ها و كل واحد آن قسمت از پرسشنامه كه حاوي آن اطلاعات است گزيده و هايپرلينك شود. 4- شماره تلفن 82233455 خانم زارع پاسخگوي سوالات احتمالي مي باشند.</vt:lpstr>
      <vt:lpstr>مشخصات کلی: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Arzyabi</dc:creator>
  <cp:lastModifiedBy>Seyed Jamshid Olyaie</cp:lastModifiedBy>
  <cp:revision>570</cp:revision>
  <dcterms:created xsi:type="dcterms:W3CDTF">2011-06-27T00:12:30Z</dcterms:created>
  <dcterms:modified xsi:type="dcterms:W3CDTF">2015-05-19T08:47:29Z</dcterms:modified>
</cp:coreProperties>
</file>